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League Spartan Medium"/>
      <p:regular r:id="rId87"/>
      <p:bold r:id="rId88"/>
    </p:embeddedFont>
    <p:embeddedFont>
      <p:font typeface="Inter"/>
      <p:regular r:id="rId89"/>
      <p:bold r:id="rId90"/>
    </p:embeddedFont>
    <p:embeddedFont>
      <p:font typeface="Poppins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95" roundtripDataSignature="AMtx7mghihFjOcYDzkBT534MAwpG2GDR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LeagueSpartanMedium-bold.fntdata"/><Relationship Id="rId43" Type="http://schemas.openxmlformats.org/officeDocument/2006/relationships/slide" Target="slides/slide37.xml"/><Relationship Id="rId87" Type="http://schemas.openxmlformats.org/officeDocument/2006/relationships/font" Target="fonts/LeagueSpartanMedium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Inter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customschemas.google.com/relationships/presentationmetadata" Target="metadata"/><Relationship Id="rId50" Type="http://schemas.openxmlformats.org/officeDocument/2006/relationships/slide" Target="slides/slide44.xml"/><Relationship Id="rId94" Type="http://schemas.openxmlformats.org/officeDocument/2006/relationships/font" Target="fonts/Poppins-bold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Poppins-regular.fntdata"/><Relationship Id="rId90" Type="http://schemas.openxmlformats.org/officeDocument/2006/relationships/font" Target="fonts/Inter-bold.fntdata"/><Relationship Id="rId93" Type="http://schemas.openxmlformats.org/officeDocument/2006/relationships/font" Target="fonts/Poppins-italic.fntdata"/><Relationship Id="rId92" Type="http://schemas.openxmlformats.org/officeDocument/2006/relationships/font" Target="fonts/Poppins-bold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b6bb6648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4b6bb6648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a7d2b783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4a7d2b783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b6bb6648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4b6bb6648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b6bb6648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4b6bb6648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b6bb6648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4b6bb6648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b6bb66480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4b6bb6648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b6bb66480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4b6bb66480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b6bb66480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4b6bb66480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b6bb6648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4b6bb6648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6bb6648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4b6bb6648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b6bb6648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4b6bb6648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b6bb6648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4b6bb6648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b6bb66480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4b6bb6648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b6bb66480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4b6bb66480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b6bb66480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4b6bb66480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b6bb6648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4b6bb6648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b6bb6648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4b6bb6648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b6bb66480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4b6bb6648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b6bb66480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4b6bb6648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a7d2b783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4a7d2b783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b6bb6648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4b6bb6648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b6bb66480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4b6bb66480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b6bb6648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4b6bb6648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b6bb6648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4b6bb6648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b6bb66480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4b6bb66480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b6bb66480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4b6bb66480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b6bb66480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4b6bb66480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4b6bb66480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4b6bb66480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b6bb6648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4b6bb6648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b6bb66480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4b6bb66480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b6bb6648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4b6bb6648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b6bb6648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4b6bb6648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b6bb66480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4b6bb6648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b6bb6648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4b6bb6648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b6bb6648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4b6bb6648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b6bb6648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4b6bb6648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b6bb66480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4b6bb6648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b6bb6648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4b6bb6648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b6bb66480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4b6bb6648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bd493ed2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4bd493ed2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beb7cac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24beb7cac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b6bb6648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4b6bb6648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b6bb6648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4b6bb6648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b6bb66480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24b6bb66480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bd493ed2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4bd493ed2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bd493ed2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4bd493ed2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b6bb66480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24b6bb66480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b6bb66480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4b6bb66480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b6bb66480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4b6bb6648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b6bb66480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24b6bb66480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b6bb6648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24b6bb6648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b6bb6648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4b6bb6648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a7d2b783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4a7d2b783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b6bb66480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4b6bb66480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4b6bb66480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4b6bb66480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b6bb66480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4b6bb66480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b6bb66480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4b6bb66480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b6bb66480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24b6bb66480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b6bb66480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4b6bb66480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b6bb66480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4b6bb66480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b6bb66480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24b6bb66480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b6bb66480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24b6bb66480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4b6bb6648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4b6bb6648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b6bb6648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4b6bb6648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4b6bb6648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4b6bb6648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4b6bb6648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24b6bb6648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b6bb6648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24b6bb6648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4b6bb6648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24b6bb6648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b6bb6648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24b6bb6648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4b6bb6648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24b6bb6648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4b6bb6648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4b6bb6648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b6bb6648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4b6bb6648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b6bb6648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24b6bb6648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4b6bb6648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4b6bb6648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a7d2b783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4a7d2b783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b6bb6648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24b6bb6648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b6bb66480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4b6bb66480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" name="Google Shape;57;p17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58" name="Google Shape;5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7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2" name="Google Shape;6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8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5" name="Google Shape;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9" name="Google Shape;69;p19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3" name="Google Shape;7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0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5" name="Google Shape;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0"/>
          <p:cNvSpPr txBox="1"/>
          <p:nvPr>
            <p:ph idx="1" type="subTitle"/>
          </p:nvPr>
        </p:nvSpPr>
        <p:spPr>
          <a:xfrm>
            <a:off x="642700" y="1589400"/>
            <a:ext cx="64746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1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1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1" name="Google Shape;81;p31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31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1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31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1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8" name="Google Shape;88;p32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32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90" name="Google Shape;90;p32"/>
          <p:cNvPicPr preferRelativeResize="0"/>
          <p:nvPr/>
        </p:nvPicPr>
        <p:blipFill rotWithShape="1">
          <a:blip r:embed="rId2">
            <a:alphaModFix/>
          </a:blip>
          <a:srcRect b="13463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2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" name="Google Shape;92;p32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93" name="Google Shape;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b="0" i="0" sz="2800" u="none" cap="none" strike="noStrik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b="0" i="0" sz="1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58.png"/><Relationship Id="rId7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Анализ Российского рынка акций</a:t>
            </a:r>
            <a:endParaRPr/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631825" y="1802000"/>
            <a:ext cx="50568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ru"/>
              <a:t>В данной презентации рассматриваются различные финансовые коэффициенты и показатели для выявления наиболее эффективных компаний на рынке.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b6bb66480_0_212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backgroundColor&quot;:&quot;#FFFFFF&quot;,&quot;aid&quot;:null,&quot;id&quot;:&quot;2&quot;,&quot;font&quot;:{&quot;color&quot;:&quot;#000000&quot;,&quot;family&quot;:&quot;Arial&quot;,&quot;size&quot;:12},&quot;code&quot;:&quot;$$Graham\\,=\\frac{Стоимость\\,активов\\,компании\\,-\\,Долги}{Количество\\,акций}$$&quot;,&quot;type&quot;:&quot;$$&quot;,&quot;ts&quot;:1685217153321,&quot;cs&quot;:&quot;irbvCSvZilha2iZlgzh/0g==&quot;,&quot;size&quot;:{&quot;width&quot;:434.6666666666667,&quot;height&quot;:40}}" id="155" name="Google Shape;155;g24b6bb66480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2139950"/>
            <a:ext cx="8877299" cy="8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4a7d2b783d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700"/>
            <a:ext cx="9143998" cy="492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b6bb66480_0_276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g24b6bb66480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499" y="-6348"/>
            <a:ext cx="5944915" cy="397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4b6bb66480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050" y="3977391"/>
            <a:ext cx="9144003" cy="122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b6bb66480_0_22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 часть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4b6bb66480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12"/>
            <a:ext cx="9143998" cy="49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b6bb66480_0_345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g24b6bb66480_0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50" y="1136247"/>
            <a:ext cx="9144000" cy="2413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b6bb66480_0_357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g24b6bb66480_0_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832" y="0"/>
            <a:ext cx="43960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4b6bb66480_0_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"/>
            <a:ext cx="9143998" cy="492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b6bb66480_0_620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24b6bb66480_0_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4909"/>
            <a:ext cx="9144000" cy="232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1655225" y="2796100"/>
            <a:ext cx="5632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Inter"/>
                <a:ea typeface="Inter"/>
                <a:cs typeface="Inter"/>
                <a:sym typeface="Inter"/>
              </a:rPr>
              <a:t>Price – цена одной акции на фондовом рынке.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Inter"/>
                <a:ea typeface="Inter"/>
                <a:cs typeface="Inter"/>
                <a:sym typeface="Inter"/>
              </a:rPr>
              <a:t>EPS (Earnings per share) – прибыль компании в расчете на 1 акцию.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{&quot;backgroundColor&quot;:&quot;#FFFFFF&quot;,&quot;id&quot;:&quot;1&quot;,&quot;aid&quot;:null,&quot;type&quot;:&quot;$$&quot;,&quot;font&quot;:{&quot;family&quot;:&quot;Arial&quot;,&quot;color&quot;:&quot;#000000&quot;,&quot;size&quot;:12},&quot;code&quot;:&quot;$$P/E=\\frac{Price}{EPS}=\\frac{Цена\\,акции}{Чистая\\,прибыль\\,на\\,акцию}$$&quot;,&quot;ts&quot;:1685213966559,&quot;cs&quot;:&quot;IXFv42V1TfC5n2qEGNimmA==&quot;,&quot;size&quot;:{&quot;width&quot;:376.6666666666667,&quot;height&quot;:42.666666666666664}}" id="107" name="Google Shape;10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25" y="1073150"/>
            <a:ext cx="8427551" cy="9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24b6bb66480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24b6bb66480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784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b6bb66480_0_351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g24b6bb66480_0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4872"/>
            <a:ext cx="9144000" cy="2413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b6bb66480_0_364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g24b6bb66480_0_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439" y="0"/>
            <a:ext cx="34030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24b6bb66480_0_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"/>
            <a:ext cx="9143998" cy="49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b6bb66480_0_606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g24b6bb66480_0_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50" y="1434909"/>
            <a:ext cx="9144000" cy="232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24b6bb66480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24b6bb66480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784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b6bb66480_0_370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g24b6bb66480_0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50" y="1209735"/>
            <a:ext cx="9144001" cy="2393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b6bb66480_0_376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g24b6bb66480_0_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30" y="0"/>
            <a:ext cx="40156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24a7d2b783d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749"/>
            <a:ext cx="9143998" cy="49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24b6bb66480_0_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12"/>
            <a:ext cx="9143998" cy="49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b6bb66480_0_592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g24b6bb66480_0_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50" y="1339253"/>
            <a:ext cx="9144002" cy="246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24b6bb66480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24b6bb66480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b6bb66480_0_382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24b6bb66480_0_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75" y="1367582"/>
            <a:ext cx="9144003" cy="195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b6bb66480_0_389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g24b6bb66480_0_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95" y="8450"/>
            <a:ext cx="57301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24b6bb66480_0_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b6bb66480_0_634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g24b6bb66480_0_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50" y="1735485"/>
            <a:ext cx="9144003" cy="172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24b6bb66480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b6bb66480_0_324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g24b6bb66480_0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50" y="165434"/>
            <a:ext cx="9143998" cy="481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b6bb66480_0_239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g24b6bb66480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50" y="3522365"/>
            <a:ext cx="9144003" cy="170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4b6bb66480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550" y="-12"/>
            <a:ext cx="5264801" cy="35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24b6bb66480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4b6bb66480_0_334"/>
          <p:cNvSpPr/>
          <p:nvPr/>
        </p:nvSpPr>
        <p:spPr>
          <a:xfrm>
            <a:off x="571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24b6bb66480_0_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575" y="155860"/>
            <a:ext cx="9201152" cy="4882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24b6bb66480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b6bb66480_0_319"/>
          <p:cNvSpPr/>
          <p:nvPr/>
        </p:nvSpPr>
        <p:spPr>
          <a:xfrm>
            <a:off x="571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g24b6bb66480_0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6" y="0"/>
            <a:ext cx="90367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24b6bb66480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b6bb66480_0_329"/>
          <p:cNvSpPr/>
          <p:nvPr/>
        </p:nvSpPr>
        <p:spPr>
          <a:xfrm>
            <a:off x="571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g24b6bb66480_0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468069"/>
            <a:ext cx="9144002" cy="420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b6bb66480_0_85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 часть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b6bb66480_0_440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4b6bb66480_0_440"/>
          <p:cNvSpPr txBox="1"/>
          <p:nvPr/>
        </p:nvSpPr>
        <p:spPr>
          <a:xfrm>
            <a:off x="338650" y="1301750"/>
            <a:ext cx="16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P/E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g24b6bb66480_0_440"/>
          <p:cNvSpPr txBox="1"/>
          <p:nvPr/>
        </p:nvSpPr>
        <p:spPr>
          <a:xfrm>
            <a:off x="338650" y="2028825"/>
            <a:ext cx="16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P/S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g24b6bb66480_0_440"/>
          <p:cNvSpPr txBox="1"/>
          <p:nvPr/>
        </p:nvSpPr>
        <p:spPr>
          <a:xfrm>
            <a:off x="338650" y="2770725"/>
            <a:ext cx="16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ROE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g24b6bb66480_0_440"/>
          <p:cNvSpPr txBox="1"/>
          <p:nvPr/>
        </p:nvSpPr>
        <p:spPr>
          <a:xfrm>
            <a:off x="338650" y="3560250"/>
            <a:ext cx="16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Graham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{&quot;backgroundColor&quot;:&quot;#FFFFFF&quot;,&quot;id&quot;:&quot;1&quot;,&quot;aid&quot;:null,&quot;type&quot;:&quot;$$&quot;,&quot;font&quot;:{&quot;family&quot;:&quot;Arial&quot;,&quot;color&quot;:&quot;#000000&quot;,&quot;size&quot;:12},&quot;code&quot;:&quot;$$P/E=\\frac{Price}{EPS}=\\frac{Цена\\,акции}{Чистая\\,прибыль\\,на\\,акцию}$$&quot;,&quot;ts&quot;:1685213966559,&quot;cs&quot;:&quot;IXFv42V1TfC5n2qEGNimmA==&quot;,&quot;size&quot;:{&quot;width&quot;:376.6666666666667,&quot;height&quot;:42.666666666666664}}" id="363" name="Google Shape;363;g24b6bb66480_0_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25" y="1301750"/>
            <a:ext cx="3532857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color&quot;:&quot;#000000&quot;,&quot;size&quot;:12},&quot;aid&quot;:null,&quot;code&quot;:&quot;$$P/S\\,=\\,\\frac{Капитализация}{Выручка}$$&quot;,&quot;type&quot;:&quot;$$&quot;,&quot;id&quot;:&quot;2&quot;,&quot;backgroundColor&quot;:&quot;#FFFFFF&quot;,&quot;ts&quot;:1685216880856,&quot;cs&quot;:&quot;gpNU4dH+CnzKrw9QhY9sYw==&quot;,&quot;size&quot;:{&quot;width&quot;:193.16666666666666,&quot;height&quot;:41.5}}" id="364" name="Google Shape;364;g24b6bb66480_0_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526" y="2028825"/>
            <a:ext cx="1862748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4b6bb66480_0_440"/>
          <p:cNvSpPr txBox="1"/>
          <p:nvPr/>
        </p:nvSpPr>
        <p:spPr>
          <a:xfrm>
            <a:off x="2201325" y="2770725"/>
            <a:ext cx="5524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nter"/>
                <a:ea typeface="Inter"/>
                <a:cs typeface="Inter"/>
                <a:sym typeface="Inter"/>
              </a:rPr>
              <a:t>Табличное значение - </a:t>
            </a:r>
            <a:r>
              <a:rPr lang="ru" sz="1050">
                <a:solidFill>
                  <a:srgbClr val="4D5156"/>
                </a:solidFill>
                <a:highlight>
                  <a:srgbClr val="FFFFFF"/>
                </a:highlight>
              </a:rPr>
              <a:t>показывает отношение чистой прибыли к собственному капиталу компании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{&quot;backgroundColor&quot;:&quot;#FFFFFF&quot;,&quot;aid&quot;:null,&quot;id&quot;:&quot;2&quot;,&quot;font&quot;:{&quot;color&quot;:&quot;#000000&quot;,&quot;family&quot;:&quot;Arial&quot;,&quot;size&quot;:12},&quot;code&quot;:&quot;$$Graham\\,=\\frac{Стоимость\\,активов\\,компании\\,-\\,Долги}{Количество\\,акций}$$&quot;,&quot;type&quot;:&quot;$$&quot;,&quot;ts&quot;:1685217153321,&quot;cs&quot;:&quot;irbvCSvZilha2iZlgzh/0g==&quot;,&quot;size&quot;:{&quot;width&quot;:434.6666666666667,&quot;height&quot;:40}}" id="366" name="Google Shape;366;g24b6bb66480_0_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522" y="3560250"/>
            <a:ext cx="4349052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g24b6bb66480_0_440"/>
          <p:cNvCxnSpPr/>
          <p:nvPr/>
        </p:nvCxnSpPr>
        <p:spPr>
          <a:xfrm>
            <a:off x="1875375" y="840325"/>
            <a:ext cx="12600" cy="43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8" name="Google Shape;368;g24b6bb66480_0_4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7375" y="2720000"/>
            <a:ext cx="501650" cy="5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4b6bb66480_0_4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7375" y="1251025"/>
            <a:ext cx="501650" cy="5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4b6bb66480_0_4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7375" y="1978100"/>
            <a:ext cx="501650" cy="5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4b6bb66480_0_440"/>
          <p:cNvSpPr txBox="1"/>
          <p:nvPr/>
        </p:nvSpPr>
        <p:spPr>
          <a:xfrm>
            <a:off x="7998875" y="3552600"/>
            <a:ext cx="133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[50; 70]</a:t>
            </a:r>
            <a:endParaRPr b="1"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72" name="Google Shape;372;g24b6bb66480_0_440"/>
          <p:cNvCxnSpPr/>
          <p:nvPr/>
        </p:nvCxnSpPr>
        <p:spPr>
          <a:xfrm rot="10800000">
            <a:off x="23175" y="825525"/>
            <a:ext cx="9091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g24b6bb66480_0_440"/>
          <p:cNvSpPr txBox="1"/>
          <p:nvPr>
            <p:ph type="title"/>
          </p:nvPr>
        </p:nvSpPr>
        <p:spPr>
          <a:xfrm>
            <a:off x="642950" y="118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характеристик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bd493ed2a_0_19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type&quot;:&quot;$$&quot;,&quot;aid&quot;:null,&quot;backgroundColor&quot;:&quot;#FFFFFF&quot;,&quot;id&quot;:&quot;1&quot;,&quot;font&quot;:{&quot;color&quot;:&quot;#000000&quot;,&quot;size&quot;:12,&quot;family&quot;:&quot;Arial&quot;},&quot;code&quot;:&quot;$$Norm\\,=\\,\\frac{Value\\,-\\,Minimum}{Maximum-Minimum}$$&quot;,&quot;ts&quot;:1685384338414,&quot;cs&quot;:&quot;doNMHMwwwfKAX0Li6ozhbw==&quot;,&quot;size&quot;:{&quot;width&quot;:288.75,&quot;height&quot;:39}}" id="379" name="Google Shape;379;g24bd493ed2a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388" y="709083"/>
            <a:ext cx="5594725" cy="75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g24bd493ed2a_0_19"/>
          <p:cNvCxnSpPr/>
          <p:nvPr/>
        </p:nvCxnSpPr>
        <p:spPr>
          <a:xfrm>
            <a:off x="4320125" y="1822458"/>
            <a:ext cx="0" cy="10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{&quot;backgroundColor&quot;:&quot;#FFFFFF&quot;,&quot;aid&quot;:null,&quot;id&quot;:&quot;1&quot;,&quot;code&quot;:&quot;$$RES\\,=\\,ROE\\,-\\,P/E-P/S-Graham$$&quot;,&quot;type&quot;:&quot;$$&quot;,&quot;font&quot;:{&quot;size&quot;:12,&quot;family&quot;:&quot;Arial&quot;,&quot;color&quot;:&quot;#000000&quot;},&quot;ts&quot;:1685384557889,&quot;cs&quot;:&quot;vLN7QlWNYraCx+Ziy4sKwQ==&quot;,&quot;size&quot;:{&quot;width&quot;:332.75,&quot;height&quot;:19}}" id="381" name="Google Shape;381;g24bd493ed2a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906" y="3483318"/>
            <a:ext cx="6166550" cy="3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4bd493ed2a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3300" y="3408558"/>
            <a:ext cx="501650" cy="5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beb7cac71_0_0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g24beb7cac7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84" y="0"/>
            <a:ext cx="77341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b6bb66480_0_193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/>
              <a:t>Капитализация – стоимость всех выпущенных акций на фондовом рынке компании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Выручка – объем продаж продукции (услуг).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{&quot;font&quot;:{&quot;family&quot;:&quot;Arial&quot;,&quot;color&quot;:&quot;#000000&quot;,&quot;size&quot;:12},&quot;aid&quot;:null,&quot;code&quot;:&quot;$$P/S\\,=\\,\\frac{Капитализация}{Выручка}$$&quot;,&quot;type&quot;:&quot;$$&quot;,&quot;id&quot;:&quot;2&quot;,&quot;backgroundColor&quot;:&quot;#FFFFFF&quot;,&quot;ts&quot;:1685216880856,&quot;cs&quot;:&quot;gpNU4dH+CnzKrw9QhY9sYw==&quot;,&quot;size&quot;:{&quot;width&quot;:193.16666666666666,&quot;height&quot;:41.5}}" id="125" name="Google Shape;125;g24b6bb66480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00" y="709075"/>
            <a:ext cx="8394724" cy="18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24b6bb66480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b6bb66480_0_400"/>
          <p:cNvSpPr/>
          <p:nvPr/>
        </p:nvSpPr>
        <p:spPr>
          <a:xfrm>
            <a:off x="571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g24b6bb66480_0_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64" y="0"/>
            <a:ext cx="88886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24bd493ed2a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bd493ed2a_0_31"/>
          <p:cNvSpPr/>
          <p:nvPr/>
        </p:nvSpPr>
        <p:spPr>
          <a:xfrm>
            <a:off x="571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g24bd493ed2a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622"/>
            <a:ext cx="9144000" cy="4636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24b6bb66480_0_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24b6bb66480_0_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24b6bb66480_0_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24b6bb66480_0_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09"/>
            <a:ext cx="9143998" cy="492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b6bb66480_0_99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 часть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24b6bb66480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76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24a7d2b783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"/>
            <a:ext cx="9143998" cy="492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b6bb66480_0_639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max(Ln) — максимум за N периодов, min(Ln) — минимум за N периодов, С0 — цена закрытия текущего периода</a:t>
            </a:r>
            <a:r>
              <a:rPr lang="ru" sz="1050">
                <a:solidFill>
                  <a:schemeClr val="dk1"/>
                </a:solidFill>
                <a:highlight>
                  <a:srgbClr val="F7F7F7"/>
                </a:highlight>
              </a:rPr>
              <a:t>.</a:t>
            </a:r>
            <a:endParaRPr/>
          </a:p>
        </p:txBody>
      </p:sp>
      <p:pic>
        <p:nvPicPr>
          <p:cNvPr descr="{&quot;code&quot;:&quot;$$\\%K\\,=\\,100\\cdot\\left(\\frac{C_{0}-\\min\\left(L_{n}\\right)}{\\max\\left(L_{n}\\right)-\\min\\left(L_{n}\\right)}\\right)$$&quot;,&quot;type&quot;:&quot;$$&quot;,&quot;id&quot;:&quot;2&quot;,&quot;font&quot;:{&quot;color&quot;:&quot;#000000&quot;,&quot;family&quot;:&quot;Arial&quot;,&quot;size&quot;:12},&quot;backgroundColor&quot;:&quot;#FFFFFF&quot;,&quot;aid&quot;:null,&quot;ts&quot;:1685404664510,&quot;cs&quot;:&quot;ug4TAUq+ReWFhqLXrXf2Eg==&quot;,&quot;size&quot;:{&quot;width&quot;:298.25,&quot;height&quot;:45.5}}" id="446" name="Google Shape;446;g24b6bb66480_0_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600" y="984801"/>
            <a:ext cx="6129124" cy="9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b6bb66480_0_649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g24b6bb66480_0_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880" y="139205"/>
            <a:ext cx="2526725" cy="7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4b6bb66480_0_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450" y="996950"/>
            <a:ext cx="5744150" cy="414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b6bb66480_0_510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g24b6bb66480_0_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75" y="1972725"/>
            <a:ext cx="3719699" cy="27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4b6bb66480_0_5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496" y="676788"/>
            <a:ext cx="20669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4b6bb66480_0_5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283" y="705363"/>
            <a:ext cx="577215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4b6bb66480_0_412"/>
          <p:cNvSpPr/>
          <p:nvPr/>
        </p:nvSpPr>
        <p:spPr>
          <a:xfrm>
            <a:off x="571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g24b6bb66480_0_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494" y="25450"/>
            <a:ext cx="7522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b6bb66480_0_536"/>
          <p:cNvSpPr/>
          <p:nvPr/>
        </p:nvSpPr>
        <p:spPr>
          <a:xfrm>
            <a:off x="571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g24b6bb66480_0_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127" y="25450"/>
            <a:ext cx="46200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24b6bb66480_0_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7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b6bb66480_0_521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g24b6bb66480_0_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17" y="0"/>
            <a:ext cx="68004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24b6bb66480_0_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76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b6bb66480_0_550"/>
          <p:cNvSpPr/>
          <p:nvPr/>
        </p:nvSpPr>
        <p:spPr>
          <a:xfrm>
            <a:off x="571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g24b6bb66480_0_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3" y="25450"/>
            <a:ext cx="74906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24b6bb66480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7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b6bb66480_0_251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g24b6bb66480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550" y="-12"/>
            <a:ext cx="5264801" cy="35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4b6bb66480_0_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050" y="3522365"/>
            <a:ext cx="9144003" cy="170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24b6bb66480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76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24b6bb66480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7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g24b6bb66480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76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g24b6bb66480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7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24b6bb66480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7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g24b6bb66480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76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24b6bb66480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76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24b6bb66480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76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g24b6bb66480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7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24b6bb66480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7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4a7d2b783d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12"/>
            <a:ext cx="9143998" cy="49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g24b6bb66480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7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b6bb66480_0_266"/>
          <p:cNvSpPr/>
          <p:nvPr/>
        </p:nvSpPr>
        <p:spPr>
          <a:xfrm>
            <a:off x="-19050" y="-6350"/>
            <a:ext cx="9144000" cy="52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g24b6bb66480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550" y="-12"/>
            <a:ext cx="5264801" cy="35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4b6bb66480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050" y="3522379"/>
            <a:ext cx="9144003" cy="1651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